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5"/>
  </p:normalViewPr>
  <p:slideViewPr>
    <p:cSldViewPr snapToGrid="0">
      <p:cViewPr varScale="1">
        <p:scale>
          <a:sx n="159" d="100"/>
          <a:sy n="159" d="100"/>
        </p:scale>
        <p:origin x="28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90e46b88e_4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90e46b88e_4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353e3450f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353e3450f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d46fb5d5d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d46fb5d5d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5d46fb5d5d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5d46fb5d5d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5d46fb5d5d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5d46fb5d5d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5d46fb5d5d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5d46fb5d5d_1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5d46fb5d5d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5d46fb5d5d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5d46fb5d5d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5d46fb5d5d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37f86ca59d_4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37f86ca59d_4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53019f1b9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353019f1b9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5c92ae351b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5c92ae351b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37f86ca59d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37f86ca59d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38035d65c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38035d65c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37f86ca59d_4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37f86ca59d_4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353019f1b9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353019f1b9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5c92ae351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5c92ae351b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5c92ae351b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5c92ae351b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5c92ae351b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5c92ae351b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37f86ca59d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37f86ca59d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53019f1b9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353019f1b9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37f86ca59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37f86ca59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37f86ca59d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37f86ca59d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353e3450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353e3450f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37f86ca59d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37f86ca59d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37f86ca59d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37f86ca59d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37f86ca59d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37f86ca59d_1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37f86ca59d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37f86ca59d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37f86ca59d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37f86ca59d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37f86ca59d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37f86ca59d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37f86ca59d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37f86ca59d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37f86ca59d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37f86ca59d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37f86ca59d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37f86ca59d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37f86ca59d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37f86ca59d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353019f1b9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353019f1b9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353e3450f6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353e3450f6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5c92ae351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5c92ae351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5c92ae351b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5c92ae351b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5c92ae351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5c92ae351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5c92ae351b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5c92ae351b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37f86ca59d_1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37f86ca59d_1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37f86ca59d_1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37f86ca59d_1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37f86ca59d_1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37f86ca59d_1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37f86ca59d_1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37f86ca59d_1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37f86ca59d_1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37f86ca59d_1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353e3450f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353e3450f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37f86ca59d_1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37f86ca59d_1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37f86ca59d_1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37f86ca59d_1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37f86ca59d_1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37f86ca59d_1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353019f1b9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353019f1b9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5c92ae351b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5c92ae351b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5d55f1d83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5d55f1d83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353e3450f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353e3450f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53e3450f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353e3450f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353e3450f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353e3450f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5d46fb5d5d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5d46fb5d5d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6479600" y="58275"/>
            <a:ext cx="2601900" cy="66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5884" y="58275"/>
            <a:ext cx="4680439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2655275" y="960875"/>
            <a:ext cx="6312900" cy="13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4200" b="1" dirty="0">
                <a:solidFill>
                  <a:schemeClr val="dk1"/>
                </a:solidFill>
              </a:rPr>
              <a:t>Accor S.A.  Investment Research Analysis</a:t>
            </a:r>
            <a:endParaRPr dirty="0"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4625" y="2465000"/>
            <a:ext cx="3758576" cy="250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Competitive Analysis Globally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body" idx="1"/>
          </p:nvPr>
        </p:nvSpPr>
        <p:spPr>
          <a:xfrm>
            <a:off x="820000" y="1263875"/>
            <a:ext cx="3298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700" b="1">
                <a:solidFill>
                  <a:schemeClr val="dk1"/>
                </a:solidFill>
              </a:rPr>
              <a:t>Direct Competitors</a:t>
            </a:r>
            <a:endParaRPr sz="1500">
              <a:solidFill>
                <a:schemeClr val="dk1"/>
              </a:solidFill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zh-CN" sz="1500">
                <a:solidFill>
                  <a:schemeClr val="dk1"/>
                </a:solidFill>
              </a:rPr>
              <a:t>Accor’s major competitors are </a:t>
            </a:r>
            <a:r>
              <a:rPr lang="zh-CN" sz="1500" b="1">
                <a:solidFill>
                  <a:schemeClr val="dk1"/>
                </a:solidFill>
              </a:rPr>
              <a:t>Marriott International</a:t>
            </a:r>
            <a:r>
              <a:rPr lang="zh-CN" sz="1500">
                <a:solidFill>
                  <a:schemeClr val="dk1"/>
                </a:solidFill>
              </a:rPr>
              <a:t>, </a:t>
            </a:r>
            <a:r>
              <a:rPr lang="zh-CN" sz="1500" b="1">
                <a:solidFill>
                  <a:schemeClr val="dk1"/>
                </a:solidFill>
              </a:rPr>
              <a:t>Hilton Worldwide Holdings</a:t>
            </a:r>
            <a:r>
              <a:rPr lang="zh-CN" sz="1500">
                <a:solidFill>
                  <a:schemeClr val="dk1"/>
                </a:solidFill>
              </a:rPr>
              <a:t>, </a:t>
            </a:r>
            <a:r>
              <a:rPr lang="zh-CN" sz="1500" b="1">
                <a:solidFill>
                  <a:schemeClr val="dk1"/>
                </a:solidFill>
              </a:rPr>
              <a:t>InterContinental Hotel Group</a:t>
            </a:r>
            <a:r>
              <a:rPr lang="zh-CN" sz="1500">
                <a:solidFill>
                  <a:schemeClr val="dk1"/>
                </a:solidFill>
              </a:rPr>
              <a:t>, </a:t>
            </a:r>
            <a:r>
              <a:rPr lang="zh-CN" sz="1500" b="1">
                <a:solidFill>
                  <a:schemeClr val="dk1"/>
                </a:solidFill>
              </a:rPr>
              <a:t>Hyatt Hotels Corporation</a:t>
            </a:r>
            <a:r>
              <a:rPr lang="zh-CN" sz="1500">
                <a:solidFill>
                  <a:schemeClr val="dk1"/>
                </a:solidFill>
              </a:rPr>
              <a:t>, and </a:t>
            </a:r>
            <a:r>
              <a:rPr lang="zh-CN" sz="1500" b="1">
                <a:solidFill>
                  <a:schemeClr val="dk1"/>
                </a:solidFill>
              </a:rPr>
              <a:t>Wyndham Hotels &amp; Resorts</a:t>
            </a:r>
            <a:r>
              <a:rPr lang="zh-CN" sz="1500">
                <a:solidFill>
                  <a:schemeClr val="dk1"/>
                </a:solidFill>
              </a:rPr>
              <a:t>. 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1725" y="1017725"/>
            <a:ext cx="3485475" cy="18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7626" y="2924725"/>
            <a:ext cx="3353674" cy="195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Competitive Analysis Globally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body" idx="1"/>
          </p:nvPr>
        </p:nvSpPr>
        <p:spPr>
          <a:xfrm>
            <a:off x="311700" y="1913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250" y="1987462"/>
            <a:ext cx="3820500" cy="200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3950" y="1913200"/>
            <a:ext cx="3690474" cy="215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Competitive Analysis Globally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700" b="1">
                <a:solidFill>
                  <a:schemeClr val="dk1"/>
                </a:solidFill>
              </a:rPr>
              <a:t>Indirect Competitors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Online Travel Agencies (e.g. booking.com)</a:t>
            </a:r>
            <a:r>
              <a:rPr lang="zh-CN" sz="1500"/>
              <a:t> &amp; </a:t>
            </a:r>
            <a:r>
              <a:rPr lang="zh-CN" sz="1500">
                <a:solidFill>
                  <a:schemeClr val="dk1"/>
                </a:solidFill>
              </a:rPr>
              <a:t>Private Home Rental Platform (e.g. Airbnb)</a:t>
            </a:r>
            <a:endParaRPr sz="1200" b="1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950" y="2131475"/>
            <a:ext cx="7017251" cy="279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Risk Management</a:t>
            </a:r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body" idx="1"/>
          </p:nvPr>
        </p:nvSpPr>
        <p:spPr>
          <a:xfrm>
            <a:off x="311700" y="1164575"/>
            <a:ext cx="8309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Foreign Exchange risk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zh-CN" sz="1500">
                <a:solidFill>
                  <a:schemeClr val="dk1"/>
                </a:solidFill>
              </a:rPr>
              <a:t>if Euros appreciate, there will be reduction in revenue when converting currencies into Euros for financial reporting. 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fluctuations may also impact Accor’s competitiveness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350" y="2914841"/>
            <a:ext cx="1967575" cy="1855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8250" y="2914840"/>
            <a:ext cx="1967575" cy="1855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8525" y="2914838"/>
            <a:ext cx="1967575" cy="1855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Risk Management</a:t>
            </a:r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body" idx="1"/>
          </p:nvPr>
        </p:nvSpPr>
        <p:spPr>
          <a:xfrm>
            <a:off x="311700" y="11645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Interest Rate risk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-"/>
            </a:pPr>
            <a:r>
              <a:rPr lang="zh-CN" sz="1500">
                <a:solidFill>
                  <a:schemeClr val="dk1"/>
                </a:solidFill>
              </a:rPr>
              <a:t>As of December 31, 2022, </a:t>
            </a:r>
            <a:r>
              <a:rPr lang="zh-CN" sz="1500" b="1">
                <a:solidFill>
                  <a:schemeClr val="dk1"/>
                </a:solidFill>
              </a:rPr>
              <a:t>97%</a:t>
            </a:r>
            <a:r>
              <a:rPr lang="zh-CN" sz="1500">
                <a:solidFill>
                  <a:schemeClr val="dk1"/>
                </a:solidFill>
              </a:rPr>
              <a:t> of bonds and bank borrowing were at a fixed rate, with an average rate of 2.1% and </a:t>
            </a:r>
            <a:r>
              <a:rPr lang="zh-CN" sz="1500" b="1">
                <a:solidFill>
                  <a:schemeClr val="dk1"/>
                </a:solidFill>
              </a:rPr>
              <a:t>3%</a:t>
            </a:r>
            <a:r>
              <a:rPr lang="zh-CN" sz="1500">
                <a:solidFill>
                  <a:schemeClr val="dk1"/>
                </a:solidFill>
              </a:rPr>
              <a:t> were at a variable rate, with an average of 5%. The fixed rate debt is denominated primarily in euros.</a:t>
            </a:r>
            <a:endParaRPr sz="15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-"/>
            </a:pPr>
            <a:r>
              <a:rPr lang="zh-CN" sz="1500">
                <a:solidFill>
                  <a:schemeClr val="dk1"/>
                </a:solidFill>
              </a:rPr>
              <a:t>the fluctuations in interest rates will also affect the customers’ behaviors and hinder Accor from expanding</a:t>
            </a:r>
            <a:endParaRPr sz="15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-"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 sz="1500">
              <a:solidFill>
                <a:schemeClr val="dk1"/>
              </a:solidFill>
            </a:endParaRPr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325" y="1635400"/>
            <a:ext cx="4941800" cy="135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Risk Management</a:t>
            </a:r>
            <a:endParaRPr/>
          </a:p>
        </p:txBody>
      </p:sp>
      <p:sp>
        <p:nvSpPr>
          <p:cNvPr id="167" name="Google Shape;167;p27"/>
          <p:cNvSpPr txBox="1">
            <a:spLocks noGrp="1"/>
          </p:cNvSpPr>
          <p:nvPr>
            <p:ph type="body" idx="1"/>
          </p:nvPr>
        </p:nvSpPr>
        <p:spPr>
          <a:xfrm>
            <a:off x="147600" y="1200900"/>
            <a:ext cx="4497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Liquidity Risk</a:t>
            </a:r>
            <a:endParaRPr/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-"/>
            </a:pPr>
            <a:r>
              <a:rPr lang="zh-CN" sz="1500">
                <a:solidFill>
                  <a:schemeClr val="dk1"/>
                </a:solidFill>
              </a:rPr>
              <a:t>Accor has one undrawn confirmed credit line for €1,200 million, maturing in June 2024 (for €86 million) and in June 2025 (for €1,114 million). 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liquidity risk may be incurred by:</a:t>
            </a:r>
            <a:endParaRPr sz="15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zh-CN" sz="1500">
                <a:solidFill>
                  <a:schemeClr val="dk1"/>
                </a:solidFill>
              </a:rPr>
              <a:t>fluctuations in revenue</a:t>
            </a:r>
            <a:endParaRPr sz="15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zh-CN" sz="1500">
                <a:solidFill>
                  <a:schemeClr val="dk1"/>
                </a:solidFill>
              </a:rPr>
              <a:t>changes in economic conditions</a:t>
            </a:r>
            <a:endParaRPr sz="15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zh-CN" sz="1500">
                <a:solidFill>
                  <a:schemeClr val="dk1"/>
                </a:solidFill>
              </a:rPr>
              <a:t>occurrence of unexpected events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775" y="1402862"/>
            <a:ext cx="4238299" cy="233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Risk Management</a:t>
            </a:r>
            <a:endParaRPr/>
          </a:p>
        </p:txBody>
      </p:sp>
      <p:sp>
        <p:nvSpPr>
          <p:cNvPr id="174" name="Google Shape;174;p28"/>
          <p:cNvSpPr txBox="1">
            <a:spLocks noGrp="1"/>
          </p:cNvSpPr>
          <p:nvPr>
            <p:ph type="body" idx="1"/>
          </p:nvPr>
        </p:nvSpPr>
        <p:spPr>
          <a:xfrm>
            <a:off x="747375" y="1304875"/>
            <a:ext cx="4509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solidFill>
                  <a:schemeClr val="dk1"/>
                </a:solidFill>
              </a:rPr>
              <a:t>Risk specifically for hospitality industry</a:t>
            </a:r>
            <a:endParaRPr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>
                <a:solidFill>
                  <a:schemeClr val="dk1"/>
                </a:solidFill>
              </a:rPr>
              <a:t>Climate Risk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>
                <a:solidFill>
                  <a:schemeClr val="dk1"/>
                </a:solidFill>
              </a:rPr>
              <a:t>Geopolitical Risk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>
                <a:solidFill>
                  <a:schemeClr val="dk1"/>
                </a:solidFill>
              </a:rPr>
              <a:t>Cyber Risk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>
                <a:solidFill>
                  <a:schemeClr val="dk1"/>
                </a:solidFill>
              </a:rPr>
              <a:t>Operational Risk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75" name="Google Shape;175;p28"/>
          <p:cNvSpPr txBox="1">
            <a:spLocks noGrp="1"/>
          </p:cNvSpPr>
          <p:nvPr>
            <p:ph type="body" idx="1"/>
          </p:nvPr>
        </p:nvSpPr>
        <p:spPr>
          <a:xfrm>
            <a:off x="3961725" y="1727100"/>
            <a:ext cx="4509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>
                <a:solidFill>
                  <a:schemeClr val="dk1"/>
                </a:solidFill>
              </a:rPr>
              <a:t>Seasonal Fluctuations</a:t>
            </a:r>
            <a:endParaRPr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>
                <a:solidFill>
                  <a:schemeClr val="dk1"/>
                </a:solidFill>
              </a:rPr>
              <a:t>Natual Disasters and Emergencies</a:t>
            </a:r>
            <a:endParaRPr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>
                <a:solidFill>
                  <a:schemeClr val="dk1"/>
                </a:solidFill>
              </a:rPr>
              <a:t>Supply Chain Disruption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2506375" y="1999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5200"/>
              <a:t>Market Research </a:t>
            </a:r>
            <a:endParaRPr sz="5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Market Research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chemeClr val="dk1"/>
                </a:solidFill>
              </a:rPr>
              <a:t>AccorHotels increases brand recognition through: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chemeClr val="dk1"/>
                </a:solidFill>
              </a:rPr>
              <a:t>- Digital marketing on social media and search engines, along with influencer collaborations.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chemeClr val="dk1"/>
                </a:solidFill>
              </a:rPr>
              <a:t>- Promoting its loyalty program for customer engagement.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chemeClr val="dk1"/>
                </a:solidFill>
              </a:rPr>
              <a:t>- Partnerships with travel agencies and lifestyle brands.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chemeClr val="dk1"/>
                </a:solidFill>
              </a:rPr>
              <a:t>- Event sponsorships to enhance visibility.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chemeClr val="dk1"/>
                </a:solidFill>
              </a:rPr>
              <a:t>- Emphasizing CSR and sustainability initiatives.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7" name="Google Shape;187;p30"/>
          <p:cNvPicPr preferRelativeResize="0"/>
          <p:nvPr/>
        </p:nvPicPr>
        <p:blipFill rotWithShape="1">
          <a:blip r:embed="rId3">
            <a:alphaModFix/>
          </a:blip>
          <a:srcRect b="21758"/>
          <a:stretch/>
        </p:blipFill>
        <p:spPr>
          <a:xfrm>
            <a:off x="5252826" y="2658751"/>
            <a:ext cx="3579476" cy="204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Brand Positioning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chemeClr val="dk1"/>
                </a:solidFill>
              </a:rPr>
              <a:t>Market Share: 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Strong global positioning, holding the sixth position worldwide and leading in Europe.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Over 40% market share outside France and one-third within France.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chemeClr val="dk1"/>
                </a:solidFill>
              </a:rPr>
              <a:t>Company Rankings from Industry Organizations: 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Diverse brand portfolio catering to luxury, mid-range, and economy segments.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Focus on personalized guest experiences and augmented hospitality.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Asset-light model for solid financial performance and continuous growth.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Commitment to sustainability and proactive expansion through acquisitions.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chemeClr val="dk1"/>
                </a:solidFill>
              </a:rPr>
              <a:t>Overall, these factors contribute to its recognition as a major player in the industry.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</p:txBody>
      </p:sp>
      <p:pic>
        <p:nvPicPr>
          <p:cNvPr id="194" name="Google Shape;1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100" y="195399"/>
            <a:ext cx="2456750" cy="122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1790925" y="1999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5200"/>
              <a:t>Company Information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Franchise</a:t>
            </a:r>
            <a:endParaRPr/>
          </a:p>
        </p:txBody>
      </p:sp>
      <p:sp>
        <p:nvSpPr>
          <p:cNvPr id="200" name="Google Shape;200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Accor offers franchise agreements to hotel owners, providing access to popular brands and services.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Collaborates with partners like Sunmei Digital Intelligence Group and Groupe ADP to expand globally.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Revenue generated from fees including trademark, distribution, and marketing.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Strategic approach leverages partner resources to grow its renowned hotel brands.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1" name="Google Shape;20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8725" y="3170500"/>
            <a:ext cx="3526551" cy="176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2458075" y="1621975"/>
            <a:ext cx="68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5200"/>
              <a:t>Mergers and Acquisitions</a:t>
            </a:r>
            <a:endParaRPr sz="5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Mergers and Acquisitions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" name="Google Shape;2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363" y="1093925"/>
            <a:ext cx="81892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Mergers and Acquisitions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88" y="1607650"/>
            <a:ext cx="8140800" cy="47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200" y="3354525"/>
            <a:ext cx="8085376" cy="2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5"/>
          <p:cNvSpPr txBox="1"/>
          <p:nvPr/>
        </p:nvSpPr>
        <p:spPr>
          <a:xfrm>
            <a:off x="457200" y="1039100"/>
            <a:ext cx="2826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/>
              <a:t>Two most recent acquisitions:</a:t>
            </a:r>
            <a:endParaRPr sz="1500"/>
          </a:p>
        </p:txBody>
      </p:sp>
      <p:sp>
        <p:nvSpPr>
          <p:cNvPr id="221" name="Google Shape;221;p35"/>
          <p:cNvSpPr txBox="1"/>
          <p:nvPr/>
        </p:nvSpPr>
        <p:spPr>
          <a:xfrm>
            <a:off x="357700" y="2513725"/>
            <a:ext cx="48825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/>
              <a:t>Three acquisitions with the highest deal amounts:</a:t>
            </a:r>
            <a:endParaRPr sz="1500"/>
          </a:p>
        </p:txBody>
      </p:sp>
      <p:pic>
        <p:nvPicPr>
          <p:cNvPr id="222" name="Google Shape;22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300" y="3029725"/>
            <a:ext cx="8085376" cy="18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3300" y="3755550"/>
            <a:ext cx="8085376" cy="31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Mergers and Acquisitions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9" name="Google Shape;22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017725"/>
            <a:ext cx="5442725" cy="2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6"/>
          <p:cNvSpPr txBox="1"/>
          <p:nvPr/>
        </p:nvSpPr>
        <p:spPr>
          <a:xfrm>
            <a:off x="6253700" y="1017725"/>
            <a:ext cx="2631300" cy="3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/>
              <a:t>- Peaking in 2018 with nine acquisitions.</a:t>
            </a:r>
            <a:endParaRPr sz="15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/>
              <a:t>- In 2018, their cash reserves increased significantly, likely facilitated by strategic selling of assets.</a:t>
            </a:r>
            <a:endParaRPr sz="15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500"/>
              <a:t>- After COVID-19, Accor's capital management remained healthy, and their M&amp;A activity stayed within their financial capacity.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Collaborations</a:t>
            </a:r>
            <a:endParaRPr/>
          </a:p>
        </p:txBody>
      </p:sp>
      <p:sp>
        <p:nvSpPr>
          <p:cNvPr id="236" name="Google Shape;236;p37"/>
          <p:cNvSpPr txBox="1">
            <a:spLocks noGrp="1"/>
          </p:cNvSpPr>
          <p:nvPr>
            <p:ph type="body" idx="1"/>
          </p:nvPr>
        </p:nvSpPr>
        <p:spPr>
          <a:xfrm>
            <a:off x="311700" y="1685875"/>
            <a:ext cx="4986600" cy="19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just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15 Joint Ventures and 14 Cooperation Agreement worldwide, strategically expanding its global reach. 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just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10 Partnerships (Avis, Traveloka, IndiGo, Zrou, Cvent, BNP Paribas, Axa S.A, Visa, Dubai Multi Commodities Centre, Ctrip)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237" name="Google Shape;23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4075" y="1853888"/>
            <a:ext cx="2838450" cy="16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1790925" y="1999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5200"/>
              <a:t>Quantitative Analysis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Sources of Income</a:t>
            </a:r>
            <a:endParaRPr/>
          </a:p>
        </p:txBody>
      </p:sp>
      <p:sp>
        <p:nvSpPr>
          <p:cNvPr id="248" name="Google Shape;248;p39"/>
          <p:cNvSpPr txBox="1">
            <a:spLocks noGrp="1"/>
          </p:cNvSpPr>
          <p:nvPr>
            <p:ph type="body" idx="1"/>
          </p:nvPr>
        </p:nvSpPr>
        <p:spPr>
          <a:xfrm>
            <a:off x="-290000" y="658550"/>
            <a:ext cx="8636100" cy="49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914400" lvl="1" indent="-323850" algn="just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Management &amp; franchise: fees from managing hotels for franchisees and procurement commission</a:t>
            </a:r>
            <a:endParaRPr sz="1500">
              <a:solidFill>
                <a:schemeClr val="dk1"/>
              </a:solidFill>
            </a:endParaRPr>
          </a:p>
          <a:p>
            <a:pPr marL="1371600" lvl="2" indent="-323850" algn="just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5 geographic areas: Southern Europe, Northern Europe, Asia Pacific, Americas, and Others (India, Middle East, Africa, Turkey)</a:t>
            </a:r>
            <a:endParaRPr sz="1500">
              <a:solidFill>
                <a:schemeClr val="dk1"/>
              </a:solidFill>
            </a:endParaRPr>
          </a:p>
          <a:p>
            <a:pPr marL="914400" lvl="1" indent="-323850" algn="just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Services to owners</a:t>
            </a:r>
            <a:endParaRPr sz="1500">
              <a:solidFill>
                <a:schemeClr val="dk1"/>
              </a:solidFill>
            </a:endParaRPr>
          </a:p>
          <a:p>
            <a:pPr marL="1371600" lvl="2" indent="-323850" algn="just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Supporting services (sales, marketing, loyalty program, cost reimbursement)</a:t>
            </a:r>
            <a:endParaRPr sz="1500">
              <a:solidFill>
                <a:schemeClr val="dk1"/>
              </a:solidFill>
            </a:endParaRPr>
          </a:p>
          <a:p>
            <a:pPr marL="914400" lvl="1" indent="-323850" algn="just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Hotel assets &amp; other</a:t>
            </a:r>
            <a:endParaRPr sz="1500">
              <a:solidFill>
                <a:schemeClr val="dk1"/>
              </a:solidFill>
            </a:endParaRPr>
          </a:p>
          <a:p>
            <a:pPr marL="1371600" lvl="2" indent="-323850" algn="just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Accommodations &amp; food and beverage from Accor owned hotels</a:t>
            </a:r>
            <a:endParaRPr sz="1500">
              <a:solidFill>
                <a:schemeClr val="dk1"/>
              </a:solidFill>
            </a:endParaRPr>
          </a:p>
          <a:p>
            <a:pPr marL="1371600" lvl="2" indent="-323850" algn="just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New revenue generating activities (hotel booking, AccorPlus rewards program)</a:t>
            </a:r>
            <a:endParaRPr sz="15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Sources of Income Cont.</a:t>
            </a:r>
            <a:endParaRPr/>
          </a:p>
        </p:txBody>
      </p:sp>
      <p:pic>
        <p:nvPicPr>
          <p:cNvPr id="254" name="Google Shape;25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2775"/>
            <a:ext cx="8839204" cy="195515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0"/>
          <p:cNvSpPr txBox="1">
            <a:spLocks noGrp="1"/>
          </p:cNvSpPr>
          <p:nvPr>
            <p:ph type="body" idx="1"/>
          </p:nvPr>
        </p:nvSpPr>
        <p:spPr>
          <a:xfrm>
            <a:off x="311700" y="2986325"/>
            <a:ext cx="7714200" cy="19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just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Heavily relies on providing hotel operating services as opposed to managing their own hotel assets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just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Resonates with Accor’s asset-light strategy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Cash Holdings</a:t>
            </a:r>
            <a:endParaRPr/>
          </a:p>
        </p:txBody>
      </p:sp>
      <p:pic>
        <p:nvPicPr>
          <p:cNvPr id="261" name="Google Shape;26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050" y="1252100"/>
            <a:ext cx="5268500" cy="335765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1"/>
          <p:cNvSpPr txBox="1">
            <a:spLocks noGrp="1"/>
          </p:cNvSpPr>
          <p:nvPr>
            <p:ph type="body" idx="1"/>
          </p:nvPr>
        </p:nvSpPr>
        <p:spPr>
          <a:xfrm>
            <a:off x="5435800" y="1536900"/>
            <a:ext cx="3492600" cy="20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just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Acquisition of FRHI Holdings in December 2015 can be attributed to the sharp drop in cash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just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2018 cash reserve hike is caused by selling of assets for strategic transition and preperation for Mantra Group acquisition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8075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Background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141250" y="1238725"/>
            <a:ext cx="5388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zh-CN" sz="1700">
                <a:solidFill>
                  <a:schemeClr val="dk1"/>
                </a:solidFill>
              </a:rPr>
              <a:t>Hotel Accor is a world-leading augmented Frech hospitality company. 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zh-CN" sz="1700">
                <a:solidFill>
                  <a:schemeClr val="dk1"/>
                </a:solidFill>
              </a:rPr>
              <a:t>It’s founded by Gérard Pélisson and Paul Dubrule in 1967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-"/>
            </a:pPr>
            <a:r>
              <a:rPr lang="zh-CN" sz="1700">
                <a:solidFill>
                  <a:schemeClr val="dk1"/>
                </a:solidFill>
              </a:rPr>
              <a:t>Accor operates in </a:t>
            </a:r>
            <a:r>
              <a:rPr lang="zh-CN" sz="1700" b="1">
                <a:solidFill>
                  <a:schemeClr val="dk1"/>
                </a:solidFill>
              </a:rPr>
              <a:t>110 countries</a:t>
            </a:r>
            <a:r>
              <a:rPr lang="zh-CN" sz="1700">
                <a:solidFill>
                  <a:schemeClr val="dk1"/>
                </a:solidFill>
              </a:rPr>
              <a:t> with an extensive portfolio of </a:t>
            </a:r>
            <a:r>
              <a:rPr lang="zh-CN" sz="1700" b="1">
                <a:solidFill>
                  <a:schemeClr val="dk1"/>
                </a:solidFill>
              </a:rPr>
              <a:t>5400</a:t>
            </a:r>
            <a:r>
              <a:rPr lang="zh-CN" sz="1700">
                <a:solidFill>
                  <a:schemeClr val="dk1"/>
                </a:solidFill>
              </a:rPr>
              <a:t> </a:t>
            </a:r>
            <a:r>
              <a:rPr lang="zh-CN" sz="1700" b="1">
                <a:solidFill>
                  <a:schemeClr val="dk1"/>
                </a:solidFill>
              </a:rPr>
              <a:t>hotels</a:t>
            </a:r>
            <a:r>
              <a:rPr lang="zh-CN" sz="1700">
                <a:solidFill>
                  <a:schemeClr val="dk1"/>
                </a:solidFill>
              </a:rPr>
              <a:t>, and it’s still constantly expanding. 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700">
              <a:solidFill>
                <a:schemeClr val="dk1"/>
              </a:solidFill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4349600" y="1017725"/>
            <a:ext cx="403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850" y="928925"/>
            <a:ext cx="3657825" cy="297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Capital Structure</a:t>
            </a:r>
            <a:endParaRPr/>
          </a:p>
        </p:txBody>
      </p:sp>
      <p:pic>
        <p:nvPicPr>
          <p:cNvPr id="268" name="Google Shape;26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025" y="1184200"/>
            <a:ext cx="4770674" cy="2319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8688" y="1242225"/>
            <a:ext cx="4199576" cy="252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2"/>
          <p:cNvSpPr txBox="1">
            <a:spLocks noGrp="1"/>
          </p:cNvSpPr>
          <p:nvPr>
            <p:ph type="body" idx="1"/>
          </p:nvPr>
        </p:nvSpPr>
        <p:spPr>
          <a:xfrm>
            <a:off x="4902025" y="3897875"/>
            <a:ext cx="4095300" cy="9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just" rtl="0"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2019 to 2020 decline is due to low net profit from impacts of covid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71" name="Google Shape;271;p42"/>
          <p:cNvSpPr txBox="1">
            <a:spLocks noGrp="1"/>
          </p:cNvSpPr>
          <p:nvPr>
            <p:ph type="body" idx="1"/>
          </p:nvPr>
        </p:nvSpPr>
        <p:spPr>
          <a:xfrm>
            <a:off x="208100" y="3992050"/>
            <a:ext cx="4867500" cy="9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just" rtl="0"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2020 to 2021 sharp drop in current liabilities is due to decrease in financial debt likely caused by less reliance on debt with cash from asset sale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272" name="Google Shape;27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100" y="3557050"/>
            <a:ext cx="4693927" cy="50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Capital Structure (D/E Ratio)</a:t>
            </a:r>
            <a:endParaRPr/>
          </a:p>
        </p:txBody>
      </p:sp>
      <p:pic>
        <p:nvPicPr>
          <p:cNvPr id="278" name="Google Shape;27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975" y="1154925"/>
            <a:ext cx="4113700" cy="244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1550" y="1594675"/>
            <a:ext cx="4594776" cy="119714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3"/>
          <p:cNvSpPr txBox="1">
            <a:spLocks noGrp="1"/>
          </p:cNvSpPr>
          <p:nvPr>
            <p:ph type="body" idx="1"/>
          </p:nvPr>
        </p:nvSpPr>
        <p:spPr>
          <a:xfrm>
            <a:off x="227500" y="3497100"/>
            <a:ext cx="8826900" cy="9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just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2020 increase is caused by anomaly of equity decline from covid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just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Fluctuates between 0.6 to 1 omitting the anomaly, indicating relatively low financial risk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just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Accor is diversified and not a typical hospitality company but its D/E ratio resembles one 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Break-even &amp; FCF Analysis</a:t>
            </a:r>
            <a:endParaRPr/>
          </a:p>
        </p:txBody>
      </p:sp>
      <p:pic>
        <p:nvPicPr>
          <p:cNvPr id="286" name="Google Shape;28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600" y="1178300"/>
            <a:ext cx="7281423" cy="121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600" y="2554800"/>
            <a:ext cx="3729500" cy="224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0875" y="2596100"/>
            <a:ext cx="3520923" cy="216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DCF Analysis</a:t>
            </a:r>
            <a:endParaRPr/>
          </a:p>
        </p:txBody>
      </p:sp>
      <p:pic>
        <p:nvPicPr>
          <p:cNvPr id="294" name="Google Shape;29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0238"/>
            <a:ext cx="8839204" cy="123006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5"/>
          <p:cNvSpPr txBox="1">
            <a:spLocks noGrp="1"/>
          </p:cNvSpPr>
          <p:nvPr>
            <p:ph type="body" idx="1"/>
          </p:nvPr>
        </p:nvSpPr>
        <p:spPr>
          <a:xfrm>
            <a:off x="737575" y="3105525"/>
            <a:ext cx="7414500" cy="14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Compute EBITDA growth rate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Use average of pre-covid growth rate and post-covid growth rate to minimize inaccuracy  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DCF Analysis Cont.</a:t>
            </a:r>
            <a:endParaRPr/>
          </a:p>
        </p:txBody>
      </p:sp>
      <p:pic>
        <p:nvPicPr>
          <p:cNvPr id="301" name="Google Shape;30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2" cy="1814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136841"/>
            <a:ext cx="5698068" cy="1854259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6"/>
          <p:cNvSpPr txBox="1">
            <a:spLocks noGrp="1"/>
          </p:cNvSpPr>
          <p:nvPr>
            <p:ph type="body" idx="1"/>
          </p:nvPr>
        </p:nvSpPr>
        <p:spPr>
          <a:xfrm>
            <a:off x="5968500" y="3136850"/>
            <a:ext cx="3023100" cy="15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Compute ratio of D&amp;A over PPE &amp; Intangibles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Googwill is omitted because it is impaired not amortized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Use ratio to estimate D&amp;A 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DCF Analysis Cont.</a:t>
            </a:r>
            <a:endParaRPr/>
          </a:p>
        </p:txBody>
      </p:sp>
      <p:pic>
        <p:nvPicPr>
          <p:cNvPr id="309" name="Google Shape;30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0425"/>
            <a:ext cx="8839204" cy="1838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190273"/>
            <a:ext cx="8839204" cy="1005632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7"/>
          <p:cNvSpPr txBox="1">
            <a:spLocks noGrp="1"/>
          </p:cNvSpPr>
          <p:nvPr>
            <p:ph type="body" idx="1"/>
          </p:nvPr>
        </p:nvSpPr>
        <p:spPr>
          <a:xfrm>
            <a:off x="208100" y="4244375"/>
            <a:ext cx="8826900" cy="9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just" rtl="0"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Compute net profit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DCF Analysis Cont.</a:t>
            </a:r>
            <a:endParaRPr/>
          </a:p>
        </p:txBody>
      </p:sp>
      <p:pic>
        <p:nvPicPr>
          <p:cNvPr id="317" name="Google Shape;31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50" y="1110200"/>
            <a:ext cx="6107151" cy="15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8"/>
          <p:cNvPicPr preferRelativeResize="0"/>
          <p:nvPr/>
        </p:nvPicPr>
        <p:blipFill rotWithShape="1">
          <a:blip r:embed="rId4">
            <a:alphaModFix/>
          </a:blip>
          <a:srcRect r="1951"/>
          <a:stretch/>
        </p:blipFill>
        <p:spPr>
          <a:xfrm>
            <a:off x="268850" y="2874825"/>
            <a:ext cx="6825298" cy="11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8"/>
          <p:cNvSpPr txBox="1">
            <a:spLocks noGrp="1"/>
          </p:cNvSpPr>
          <p:nvPr>
            <p:ph type="body" idx="1"/>
          </p:nvPr>
        </p:nvSpPr>
        <p:spPr>
          <a:xfrm>
            <a:off x="208100" y="4244375"/>
            <a:ext cx="8826900" cy="9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just" rtl="0"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Compute present value of estimated cash flows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DCF Analysis Cont.</a:t>
            </a:r>
            <a:endParaRPr/>
          </a:p>
        </p:txBody>
      </p:sp>
      <p:pic>
        <p:nvPicPr>
          <p:cNvPr id="325" name="Google Shape;32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89525"/>
            <a:ext cx="7349350" cy="92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43300"/>
            <a:ext cx="5275763" cy="14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9"/>
          <p:cNvSpPr txBox="1">
            <a:spLocks noGrp="1"/>
          </p:cNvSpPr>
          <p:nvPr>
            <p:ph type="body" idx="1"/>
          </p:nvPr>
        </p:nvSpPr>
        <p:spPr>
          <a:xfrm>
            <a:off x="158550" y="3849825"/>
            <a:ext cx="8826900" cy="9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just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Compute terminal value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just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Industry projection used because Accor’s business is highly correlated to the fluctuations in the hospitality industry despite its three distinct revenue sources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DCF Analysis Cont.</a:t>
            </a:r>
            <a:endParaRPr/>
          </a:p>
        </p:txBody>
      </p:sp>
      <p:pic>
        <p:nvPicPr>
          <p:cNvPr id="333" name="Google Shape;33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425" y="1306000"/>
            <a:ext cx="5518550" cy="172187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0"/>
          <p:cNvSpPr txBox="1">
            <a:spLocks noGrp="1"/>
          </p:cNvSpPr>
          <p:nvPr>
            <p:ph type="body" idx="1"/>
          </p:nvPr>
        </p:nvSpPr>
        <p:spPr>
          <a:xfrm>
            <a:off x="737575" y="3105525"/>
            <a:ext cx="6377100" cy="14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Enterprise value - Value of long-term debt = Value of equity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Using a current market capitalization of 8,943 million, the premium is 223%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DCF is only a reference and not an accurate assessment due to Accor’s changing business strategies and diverse holdings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1"/>
          <p:cNvSpPr txBox="1">
            <a:spLocks noGrp="1"/>
          </p:cNvSpPr>
          <p:nvPr>
            <p:ph type="title"/>
          </p:nvPr>
        </p:nvSpPr>
        <p:spPr>
          <a:xfrm>
            <a:off x="1790925" y="1999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5200"/>
              <a:t>Stock Price Analysis</a:t>
            </a:r>
            <a:endParaRPr sz="5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300"/>
              <a:t>Founders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1872900" y="936150"/>
            <a:ext cx="6905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400" b="1">
                <a:solidFill>
                  <a:srgbClr val="000000"/>
                </a:solidFill>
              </a:rPr>
              <a:t>Gérard Pélisson (1932.2.9 – 2023.3.6)</a:t>
            </a:r>
            <a:endParaRPr sz="1400" b="1">
              <a:solidFill>
                <a:srgbClr val="000000"/>
              </a:solidFill>
            </a:endParaRPr>
          </a:p>
          <a:p>
            <a:pPr marL="13716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000000"/>
                </a:solidFill>
              </a:rPr>
              <a:t>Gérard Pélisson was a French hotelier and businessman. He was a graduate of MIT and was the president of the Union des Francais de l’Etranger. He co-founded the Accor Group with Paul Dubrule in 1967. He died on March 6th, 2023 at the age of 91. </a:t>
            </a:r>
            <a:endParaRPr sz="14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400" b="1">
                <a:solidFill>
                  <a:srgbClr val="000000"/>
                </a:solidFill>
              </a:rPr>
              <a:t>Paul Dubrule</a:t>
            </a:r>
            <a:endParaRPr sz="1400" b="1">
              <a:solidFill>
                <a:srgbClr val="000000"/>
              </a:solidFill>
            </a:endParaRPr>
          </a:p>
          <a:p>
            <a:pPr marL="13716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000000"/>
                </a:solidFill>
              </a:rPr>
              <a:t>Paul Dubrule is a French Businessman and politician. He is graduated from the University of Geneva. He was a member of the French Senate from 1999 to 2004, representing Seine -et-Marne. He co-founded the Accor Group with Gérard Pélisson in 1967.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350">
                <a:solidFill>
                  <a:srgbClr val="111111"/>
                </a:solidFill>
                <a:highlight>
                  <a:srgbClr val="FFFFFF"/>
                </a:highlight>
              </a:rPr>
              <a:t> </a:t>
            </a:r>
            <a:endParaRPr sz="135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388" y="1017725"/>
            <a:ext cx="1035675" cy="130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400" y="2778200"/>
            <a:ext cx="1100700" cy="157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Stock Price Since IPO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Stock code: FR0000120404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Listed on: Euronext Paris stock market in 2000 till now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IPO price (1989): €12.01 (exact valuation unknown)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Current closing price (as of July 25, 2023): €37.90 with market cap of €9.87 Billion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Stock Price Growth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1" name="Google Shape;35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925" y="1075725"/>
            <a:ext cx="5978226" cy="321707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3"/>
          <p:cNvSpPr txBox="1"/>
          <p:nvPr/>
        </p:nvSpPr>
        <p:spPr>
          <a:xfrm>
            <a:off x="6731050" y="1261800"/>
            <a:ext cx="2192700" cy="21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/>
              <a:t>Accor experienced fluctuations in its stock price over time.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/>
              <a:t>Two important peak points: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/>
              <a:t>- 11-Jul-2007 €53.08 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/>
              <a:t>- 28-May-2018 €48.95</a:t>
            </a:r>
            <a:endParaRPr sz="15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Year by Year Stock Price Highs and Lows</a:t>
            </a:r>
            <a:endParaRPr/>
          </a:p>
        </p:txBody>
      </p:sp>
      <p:sp>
        <p:nvSpPr>
          <p:cNvPr id="358" name="Google Shape;358;p54"/>
          <p:cNvSpPr txBox="1">
            <a:spLocks noGrp="1"/>
          </p:cNvSpPr>
          <p:nvPr>
            <p:ph type="body" idx="1"/>
          </p:nvPr>
        </p:nvSpPr>
        <p:spPr>
          <a:xfrm>
            <a:off x="669425" y="1152475"/>
            <a:ext cx="2569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 b="1">
                <a:solidFill>
                  <a:schemeClr val="dk1"/>
                </a:solidFill>
              </a:rPr>
              <a:t>Stock Price Highs: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FF0000"/>
                </a:solidFill>
              </a:rPr>
              <a:t>07/11/2007 €53.08 (Highest)</a:t>
            </a:r>
            <a:endParaRPr sz="13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chemeClr val="dk1"/>
                </a:solidFill>
              </a:rPr>
              <a:t>04/22/2015 €51.65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chemeClr val="dk1"/>
                </a:solidFill>
              </a:rPr>
              <a:t>05/28/2018 €48.95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chemeClr val="dk1"/>
                </a:solidFill>
              </a:rPr>
              <a:t>* 06/30/2023 €34.40 (This year)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 b="1">
                <a:solidFill>
                  <a:schemeClr val="dk1"/>
                </a:solidFill>
              </a:rPr>
              <a:t>Stock Price Lows: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FF0000"/>
                </a:solidFill>
              </a:rPr>
              <a:t>12/14/2011 €17.03 (Lowest)</a:t>
            </a:r>
            <a:endParaRPr sz="13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chemeClr val="dk1"/>
                </a:solidFill>
              </a:rPr>
              <a:t>10/27/2008 €17.07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chemeClr val="dk1"/>
                </a:solidFill>
              </a:rPr>
              <a:t>10/10/2002 €17.63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chemeClr val="dk1"/>
                </a:solidFill>
              </a:rPr>
              <a:t>* 01/01/2023 €23.39 (This year)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300"/>
          </a:p>
        </p:txBody>
      </p:sp>
      <p:pic>
        <p:nvPicPr>
          <p:cNvPr id="359" name="Google Shape;35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900" y="1258825"/>
            <a:ext cx="506135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Stock Price Moving Average Analysis</a:t>
            </a:r>
            <a:endParaRPr/>
          </a:p>
        </p:txBody>
      </p:sp>
      <p:sp>
        <p:nvSpPr>
          <p:cNvPr id="365" name="Google Shape;365;p55"/>
          <p:cNvSpPr txBox="1">
            <a:spLocks noGrp="1"/>
          </p:cNvSpPr>
          <p:nvPr>
            <p:ph type="body" idx="1"/>
          </p:nvPr>
        </p:nvSpPr>
        <p:spPr>
          <a:xfrm>
            <a:off x="5477250" y="1381600"/>
            <a:ext cx="2644200" cy="2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500">
                <a:solidFill>
                  <a:schemeClr val="dk1"/>
                </a:solidFill>
              </a:rPr>
              <a:t>Accor’s stock performance, reflected in the 50, 100, and 200-day moving averages, shows positive trends. This is supported by solid earnings and a promising EPS, indicating a healthy financial position.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366" name="Google Shape;36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550" y="1182075"/>
            <a:ext cx="4517651" cy="333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Price/Earning Ratio 6 Years</a:t>
            </a:r>
            <a:endParaRPr/>
          </a:p>
        </p:txBody>
      </p:sp>
      <p:pic>
        <p:nvPicPr>
          <p:cNvPr id="372" name="Google Shape;37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125" y="1152474"/>
            <a:ext cx="6447650" cy="3288924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6"/>
          <p:cNvSpPr txBox="1"/>
          <p:nvPr/>
        </p:nvSpPr>
        <p:spPr>
          <a:xfrm>
            <a:off x="909125" y="4441400"/>
            <a:ext cx="7966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/>
              <a:t>P/E ratio = -152.44, while both IHG and Marriott generally maintained positive P/E ratios.</a:t>
            </a:r>
            <a:endParaRPr sz="15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7"/>
          <p:cNvSpPr txBox="1">
            <a:spLocks noGrp="1"/>
          </p:cNvSpPr>
          <p:nvPr>
            <p:ph type="title"/>
          </p:nvPr>
        </p:nvSpPr>
        <p:spPr>
          <a:xfrm>
            <a:off x="2506375" y="1999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5200"/>
              <a:t>Index Analysis</a:t>
            </a:r>
            <a:endParaRPr sz="5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Index Analysis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4" name="Google Shape;38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675" y="1306050"/>
            <a:ext cx="3308371" cy="93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675" y="2313925"/>
            <a:ext cx="3308374" cy="12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306050"/>
            <a:ext cx="4075474" cy="219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Competitor Index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2" name="Google Shape;39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800" y="1017725"/>
            <a:ext cx="5834200" cy="279245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9"/>
          <p:cNvSpPr txBox="1"/>
          <p:nvPr/>
        </p:nvSpPr>
        <p:spPr>
          <a:xfrm>
            <a:off x="6434700" y="1599750"/>
            <a:ext cx="2469900" cy="1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/>
              <a:t>Until 2012, Accor consistently demonstrated a better stock price. Since 2012, Accor has consistently maintained the lowest stock price</a:t>
            </a:r>
            <a:endParaRPr sz="15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CAC 40 Index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60"/>
          <p:cNvSpPr txBox="1"/>
          <p:nvPr/>
        </p:nvSpPr>
        <p:spPr>
          <a:xfrm>
            <a:off x="6431275" y="1328413"/>
            <a:ext cx="2313900" cy="3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/>
              <a:t>CAC 40 represents the 40 largest and most actively traded companies listed on Euronext Paris, the French stock exchange.</a:t>
            </a:r>
            <a:endParaRPr sz="15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500"/>
              <a:t>Accor had experienced larger fluctuations than the index. Before June, Accor had consistently performed below the index, but it surpassed the index after June.</a:t>
            </a:r>
            <a:endParaRPr sz="15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pic>
        <p:nvPicPr>
          <p:cNvPr id="400" name="Google Shape;40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400" y="1293400"/>
            <a:ext cx="5685199" cy="354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Europe Industry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6" name="Google Shape;40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700" y="1485400"/>
            <a:ext cx="6788725" cy="3357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61"/>
          <p:cNvSpPr txBox="1"/>
          <p:nvPr/>
        </p:nvSpPr>
        <p:spPr>
          <a:xfrm>
            <a:off x="379500" y="969850"/>
            <a:ext cx="78396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 b="1"/>
              <a:t>STOXX Europe 600 Travel and Leisure Index: </a:t>
            </a:r>
            <a:r>
              <a:rPr lang="zh-CN" sz="1300"/>
              <a:t>Tracks companies engaged in the travel and leisure industry, including airlines, hotels, restaurants and travel agencies from 17 European countries.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Brief History </a:t>
            </a: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11700" y="1308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zh-CN" sz="1700">
                <a:solidFill>
                  <a:schemeClr val="dk1"/>
                </a:solidFill>
              </a:rPr>
              <a:t>Dubrule and Pélisson noticed that the hospitality industry in France was less developed</a:t>
            </a:r>
            <a:endParaRPr sz="17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zh-CN" sz="1700">
                <a:solidFill>
                  <a:schemeClr val="dk1"/>
                </a:solidFill>
              </a:rPr>
              <a:t>They bring American style hotel to France and Accor was borned</a:t>
            </a:r>
            <a:endParaRPr sz="17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zh-CN" sz="1700">
                <a:solidFill>
                  <a:schemeClr val="dk1"/>
                </a:solidFill>
              </a:rPr>
              <a:t>The company expanded to include locations at airports and popular vacation sites along seasides and in mountain regions. </a:t>
            </a:r>
            <a:endParaRPr sz="17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zh-CN" sz="1700">
                <a:solidFill>
                  <a:schemeClr val="dk1"/>
                </a:solidFill>
              </a:rPr>
              <a:t>With the acquisition of Sofitel Hotels in 1982, Novotel and its holdings were integrated under the name Accor. </a:t>
            </a:r>
            <a:endParaRPr sz="17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zh-CN" sz="1700">
                <a:solidFill>
                  <a:schemeClr val="dk1"/>
                </a:solidFill>
              </a:rPr>
              <a:t>They entered the US market by bringing hotels and seafood broiler restaurant chains. 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US Hotel Industry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3" name="Google Shape;41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91200"/>
            <a:ext cx="7152174" cy="3552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62"/>
          <p:cNvSpPr txBox="1"/>
          <p:nvPr/>
        </p:nvSpPr>
        <p:spPr>
          <a:xfrm>
            <a:off x="311699" y="976025"/>
            <a:ext cx="8264100" cy="5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 b="1"/>
              <a:t>Dow Jones US Hotel Index: </a:t>
            </a:r>
            <a:r>
              <a:rPr lang="zh-CN" sz="1500"/>
              <a:t>The Dow Jones US Hotel Index specifically focuses on companies within the hotel sector, such as hotel chains, resorts, operating in the United States. </a:t>
            </a:r>
            <a:endParaRPr sz="15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S&amp;P 500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0" name="Google Shape;42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712" y="1498625"/>
            <a:ext cx="4697374" cy="2970976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63"/>
          <p:cNvSpPr txBox="1"/>
          <p:nvPr/>
        </p:nvSpPr>
        <p:spPr>
          <a:xfrm>
            <a:off x="363750" y="1017725"/>
            <a:ext cx="82893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/>
              <a:t>The S&amp;P 500 is the index that tracks the performance of 500 large companies listed on U.S. stock exchanges. It is a benchmark for the overall performance of the U.S. stock market. </a:t>
            </a:r>
            <a:endParaRPr sz="13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63"/>
          <p:cNvSpPr txBox="1"/>
          <p:nvPr/>
        </p:nvSpPr>
        <p:spPr>
          <a:xfrm>
            <a:off x="532925" y="4243200"/>
            <a:ext cx="83910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Between 2017 and 2021, S&amp;P 500 saw steady gains while Accor faced mixed performance due to industry volatility and the COVID-19 impact. Since 2021, S&amp;P 500 stayed high, while Accor remained stable but lower.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4"/>
          <p:cNvSpPr txBox="1">
            <a:spLocks noGrp="1"/>
          </p:cNvSpPr>
          <p:nvPr>
            <p:ph type="title"/>
          </p:nvPr>
        </p:nvSpPr>
        <p:spPr>
          <a:xfrm>
            <a:off x="2506375" y="1999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5200"/>
              <a:t>SWOT Analysis</a:t>
            </a:r>
            <a:endParaRPr sz="5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SWOT analysis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64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chemeClr val="dk1"/>
                </a:solidFill>
              </a:rPr>
              <a:t>Strengths: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Global presence in 110+ countries.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Diverse brand portfolio.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Strong solvency position.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Emphasis on augmented hospitality.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Pursuit of strategic initiatives.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34" name="Google Shape;434;p65"/>
          <p:cNvSpPr txBox="1">
            <a:spLocks noGrp="1"/>
          </p:cNvSpPr>
          <p:nvPr>
            <p:ph type="body" idx="1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chemeClr val="dk1"/>
                </a:solidFill>
              </a:rPr>
              <a:t>Weaknesses: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Cost Efficiency Decline and Liquidity Risk.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Adverse impact of the ongoing pandemic on operations and financial performance.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Reliance on online travel agencies for bookings.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35" name="Google Shape;43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050" y="3103493"/>
            <a:ext cx="3602101" cy="157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6151" y="3103500"/>
            <a:ext cx="3500574" cy="172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SWOT analysis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66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4164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chemeClr val="dk1"/>
                </a:solidFill>
              </a:rPr>
              <a:t>Opportunities: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Luxury and upscale segment growth.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Expanding in China.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Strategic initiatives and partnerships.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Business expansion and acquisitions.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Growing accommodation sector in France.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3" name="Google Shape;443;p66"/>
          <p:cNvSpPr txBox="1">
            <a:spLocks noGrp="1"/>
          </p:cNvSpPr>
          <p:nvPr>
            <p:ph type="body" idx="1"/>
          </p:nvPr>
        </p:nvSpPr>
        <p:spPr>
          <a:xfrm>
            <a:off x="4324025" y="902250"/>
            <a:ext cx="4164600" cy="23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chemeClr val="dk1"/>
                </a:solidFill>
              </a:rPr>
              <a:t>Threats: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Stiff competition from various hotel operators.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Online theft and hacking risks.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Competitive brandjacking.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Impact of changing regulations.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Economic and geopolitical factors.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Dependency on the tourism industry.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44" name="Google Shape;44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774" y="3195300"/>
            <a:ext cx="3105800" cy="174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5700" y="3119100"/>
            <a:ext cx="3100925" cy="174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7"/>
          <p:cNvSpPr txBox="1">
            <a:spLocks noGrp="1"/>
          </p:cNvSpPr>
          <p:nvPr>
            <p:ph type="title"/>
          </p:nvPr>
        </p:nvSpPr>
        <p:spPr>
          <a:xfrm>
            <a:off x="2593425" y="1999050"/>
            <a:ext cx="404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5200"/>
              <a:t>Thank You!</a:t>
            </a:r>
            <a:endParaRPr sz="5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Board of Directors</a:t>
            </a:r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360125" y="1356575"/>
            <a:ext cx="4339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CN" sz="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zh-CN" sz="1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ébastien Bazin </a:t>
            </a:r>
            <a:r>
              <a:rPr lang="zh-CN" sz="11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chairman and CEO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CN" sz="1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Iris Knobloch </a:t>
            </a:r>
            <a:r>
              <a:rPr lang="zh-CN" sz="11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Independent Director, and Vice-Chairman</a:t>
            </a:r>
            <a:endParaRPr sz="1100" b="1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CN" sz="1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Asma Abdulrahman Al-Khulaifi – </a:t>
            </a:r>
            <a:r>
              <a:rPr lang="zh-CN" sz="11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Director</a:t>
            </a:r>
            <a:endParaRPr sz="1100" b="1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CN" sz="1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Ugo Arzani </a:t>
            </a:r>
            <a:r>
              <a:rPr lang="zh-CN" sz="11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Director</a:t>
            </a:r>
            <a:endParaRPr sz="1100" b="1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CN" sz="1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Hélène Auriol Potier </a:t>
            </a:r>
            <a:r>
              <a:rPr lang="zh-CN" sz="11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Independent director</a:t>
            </a:r>
            <a:endParaRPr sz="1100" b="1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CN" sz="1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Iliane Dumas – </a:t>
            </a:r>
            <a:r>
              <a:rPr lang="zh-CN" sz="11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Director representing employees</a:t>
            </a:r>
            <a:endParaRPr sz="1100" b="1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CN" sz="1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Qiong’Er Jiang </a:t>
            </a:r>
            <a:r>
              <a:rPr lang="zh-CN" sz="11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Independent director</a:t>
            </a:r>
            <a:endParaRPr sz="1100" b="1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CN" sz="1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Anne-Laure Kiechel – </a:t>
            </a:r>
            <a:r>
              <a:rPr lang="zh-CN" sz="11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Independent Director</a:t>
            </a:r>
            <a:endParaRPr sz="1100" b="1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 sz="1500"/>
          </a:p>
        </p:txBody>
      </p:sp>
      <p:sp>
        <p:nvSpPr>
          <p:cNvPr id="91" name="Google Shape;91;p18"/>
          <p:cNvSpPr txBox="1"/>
          <p:nvPr/>
        </p:nvSpPr>
        <p:spPr>
          <a:xfrm>
            <a:off x="4518225" y="1476600"/>
            <a:ext cx="4187400" cy="3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CN" sz="1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Anne-Laure Kiechel – </a:t>
            </a:r>
            <a:r>
              <a:rPr lang="zh-CN" sz="11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Independent Director</a:t>
            </a:r>
            <a:endParaRPr sz="1100" b="1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CN" sz="1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Bruno Pavlovsky – </a:t>
            </a:r>
            <a:r>
              <a:rPr lang="zh-CN" sz="11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Independent Director</a:t>
            </a:r>
            <a:endParaRPr sz="1100" b="1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CN" sz="1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Nicolas Sarkozy – </a:t>
            </a:r>
            <a:r>
              <a:rPr lang="zh-CN" sz="11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Independent Director</a:t>
            </a:r>
            <a:endParaRPr sz="1100" b="1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CN" sz="1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Christine Serre – </a:t>
            </a:r>
            <a:r>
              <a:rPr lang="zh-CN" sz="11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Director representing employees</a:t>
            </a:r>
            <a:endParaRPr sz="1100" b="1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CN" sz="1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Isabelle Simon – </a:t>
            </a:r>
            <a:r>
              <a:rPr lang="zh-CN" sz="11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Independent Director</a:t>
            </a:r>
            <a:endParaRPr sz="1100" b="1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CN" sz="1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Sarmad Zok – </a:t>
            </a:r>
            <a:r>
              <a:rPr lang="zh-CN" sz="11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Director</a:t>
            </a:r>
            <a:endParaRPr sz="1100" b="1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182500" y="301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Executive Management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182500" y="1152475"/>
            <a:ext cx="864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Sébastien Bazin   Jean-Jacques Morin   Martine Gerow      Besma Boumaza       Steven Daines </a:t>
            </a:r>
            <a:endParaRPr sz="1400" b="1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CN" sz="1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Brune Poirson         Kamal Rhazali        Floor Bleeker           Alix Boulnois      Caroline Tissor </a:t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1123950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3875" y="1152475"/>
            <a:ext cx="1123950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6050" y="1152475"/>
            <a:ext cx="1123950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8225" y="1147700"/>
            <a:ext cx="1123950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40400" y="1157225"/>
            <a:ext cx="1123950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700" y="3159350"/>
            <a:ext cx="1123950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93875" y="3159350"/>
            <a:ext cx="1123950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276050" y="3159350"/>
            <a:ext cx="1123950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58225" y="3159350"/>
            <a:ext cx="1123950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182975" y="3159350"/>
            <a:ext cx="1123950" cy="11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514875" y="2456850"/>
            <a:ext cx="7176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1134675" y="420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Product Positioning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384325" y="863550"/>
            <a:ext cx="4714800" cy="38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700">
                <a:solidFill>
                  <a:schemeClr val="dk1"/>
                </a:solidFill>
              </a:rPr>
              <a:t>Brand portfolio: </a:t>
            </a:r>
            <a:endParaRPr sz="1700">
              <a:solidFill>
                <a:schemeClr val="dk1"/>
              </a:solidFill>
            </a:endParaRPr>
          </a:p>
          <a:p>
            <a:pPr marL="457200" marR="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zh-CN" sz="1700" b="1">
                <a:solidFill>
                  <a:schemeClr val="dk1"/>
                </a:solidFill>
              </a:rPr>
              <a:t>live:</a:t>
            </a:r>
            <a:endParaRPr sz="1700" b="1">
              <a:solidFill>
                <a:schemeClr val="dk1"/>
              </a:solidFill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➢"/>
            </a:pPr>
            <a:r>
              <a:rPr lang="zh-CN" sz="1500">
                <a:solidFill>
                  <a:schemeClr val="dk1"/>
                </a:solidFill>
              </a:rPr>
              <a:t>more than 40 brands, form luxury to economy</a:t>
            </a:r>
            <a:endParaRPr sz="1500">
              <a:solidFill>
                <a:schemeClr val="dk1"/>
              </a:solidFill>
            </a:endParaRPr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zh-CN" sz="1700" b="1">
                <a:solidFill>
                  <a:schemeClr val="dk1"/>
                </a:solidFill>
              </a:rPr>
              <a:t>work: </a:t>
            </a:r>
            <a:endParaRPr sz="1700" b="1">
              <a:solidFill>
                <a:schemeClr val="dk1"/>
              </a:solidFill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➢"/>
            </a:pPr>
            <a:r>
              <a:rPr lang="zh-CN" sz="1500">
                <a:solidFill>
                  <a:schemeClr val="dk1"/>
                </a:solidFill>
              </a:rPr>
              <a:t>over 18500 meeting rooms and coworking areas</a:t>
            </a:r>
            <a:endParaRPr sz="1500">
              <a:solidFill>
                <a:schemeClr val="dk1"/>
              </a:solidFill>
            </a:endParaRPr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zh-CN" sz="1700" b="1">
                <a:solidFill>
                  <a:schemeClr val="dk1"/>
                </a:solidFill>
              </a:rPr>
              <a:t>wellness:</a:t>
            </a:r>
            <a:endParaRPr sz="1700" b="1">
              <a:solidFill>
                <a:schemeClr val="dk1"/>
              </a:solidFill>
            </a:endParaRPr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➢"/>
            </a:pPr>
            <a:r>
              <a:rPr lang="zh-CN" sz="1500">
                <a:solidFill>
                  <a:schemeClr val="dk1"/>
                </a:solidFill>
              </a:rPr>
              <a:t>more than 600 hotel Spas, 1,000 fitness clubs</a:t>
            </a:r>
            <a:endParaRPr sz="1500">
              <a:solidFill>
                <a:schemeClr val="dk1"/>
              </a:solidFill>
            </a:endParaRPr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zh-CN" sz="1700" b="1">
                <a:solidFill>
                  <a:schemeClr val="dk1"/>
                </a:solidFill>
              </a:rPr>
              <a:t>events &amp; catering:</a:t>
            </a:r>
            <a:endParaRPr sz="1700" b="1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➢"/>
            </a:pPr>
            <a:r>
              <a:rPr lang="zh-CN" sz="1500">
                <a:solidFill>
                  <a:schemeClr val="dk1"/>
                </a:solidFill>
              </a:rPr>
              <a:t>more than 60,000 apartments, villas, and chalets. </a:t>
            </a:r>
            <a:endParaRPr sz="15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chemeClr val="dk1"/>
              </a:solidFill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900" y="1226176"/>
            <a:ext cx="3831450" cy="269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Product Positioning</a:t>
            </a:r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>
            <a:off x="4319225" y="1290450"/>
            <a:ext cx="4013400" cy="3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chemeClr val="dk1"/>
                </a:solidFill>
              </a:rPr>
              <a:t>Target Market and Customer Segments</a:t>
            </a:r>
            <a:endParaRPr sz="1600" b="1">
              <a:solidFill>
                <a:schemeClr val="dk1"/>
              </a:solidFill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zh-CN" sz="1500">
                <a:solidFill>
                  <a:schemeClr val="dk1"/>
                </a:solidFill>
              </a:rPr>
              <a:t>Leisure Travelers</a:t>
            </a:r>
            <a:endParaRPr sz="1500">
              <a:solidFill>
                <a:schemeClr val="dk1"/>
              </a:solidFill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zh-CN" sz="1500">
                <a:solidFill>
                  <a:schemeClr val="dk1"/>
                </a:solidFill>
              </a:rPr>
              <a:t>Families and Group Travelers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zh-CN" sz="1500">
                <a:solidFill>
                  <a:schemeClr val="dk1"/>
                </a:solidFill>
              </a:rPr>
              <a:t>Business Travelers and Corporates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zh-CN" sz="1500">
                <a:solidFill>
                  <a:schemeClr val="dk1"/>
                </a:solidFill>
              </a:rPr>
              <a:t>Luxury Seekers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chemeClr val="dk1"/>
                </a:solidFill>
              </a:rPr>
              <a:t>Customer Relations</a:t>
            </a:r>
            <a:endParaRPr sz="1600" b="1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zh-CN" sz="1500">
                <a:solidFill>
                  <a:schemeClr val="dk1"/>
                </a:solidFill>
              </a:rPr>
              <a:t>Accor Customer Digital Card Database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zh-CN" sz="1500">
                <a:solidFill>
                  <a:schemeClr val="dk1"/>
                </a:solidFill>
              </a:rPr>
              <a:t>“All-Accor Live Limitless” program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00" y="2037955"/>
            <a:ext cx="4013250" cy="143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2024</Words>
  <Application>Microsoft Macintosh PowerPoint</Application>
  <PresentationFormat>On-screen Show (16:9)</PresentationFormat>
  <Paragraphs>271</Paragraphs>
  <Slides>55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8" baseType="lpstr">
      <vt:lpstr>Arial</vt:lpstr>
      <vt:lpstr>Times New Roman</vt:lpstr>
      <vt:lpstr>Simple Light</vt:lpstr>
      <vt:lpstr>PowerPoint Presentation</vt:lpstr>
      <vt:lpstr>Company Information</vt:lpstr>
      <vt:lpstr>Background</vt:lpstr>
      <vt:lpstr>Founders </vt:lpstr>
      <vt:lpstr>Brief History </vt:lpstr>
      <vt:lpstr>Board of Directors</vt:lpstr>
      <vt:lpstr>Executive Management </vt:lpstr>
      <vt:lpstr>Product Positioning </vt:lpstr>
      <vt:lpstr>Product Positioning</vt:lpstr>
      <vt:lpstr>Competitive Analysis Globally </vt:lpstr>
      <vt:lpstr>Competitive Analysis Globally </vt:lpstr>
      <vt:lpstr>Competitive Analysis Globally </vt:lpstr>
      <vt:lpstr>Risk Management</vt:lpstr>
      <vt:lpstr>Risk Management</vt:lpstr>
      <vt:lpstr>Risk Management</vt:lpstr>
      <vt:lpstr>Risk Management</vt:lpstr>
      <vt:lpstr>Market Research   </vt:lpstr>
      <vt:lpstr>Market Research  </vt:lpstr>
      <vt:lpstr>Brand Positioning  </vt:lpstr>
      <vt:lpstr>Franchise</vt:lpstr>
      <vt:lpstr>Mergers and Acquisitions    </vt:lpstr>
      <vt:lpstr>Mergers and Acquisitions  </vt:lpstr>
      <vt:lpstr>Mergers and Acquisitions  </vt:lpstr>
      <vt:lpstr>Mergers and Acquisitions  </vt:lpstr>
      <vt:lpstr>Collaborations</vt:lpstr>
      <vt:lpstr>Quantitative Analysis</vt:lpstr>
      <vt:lpstr>Sources of Income</vt:lpstr>
      <vt:lpstr>Sources of Income Cont.</vt:lpstr>
      <vt:lpstr>Cash Holdings</vt:lpstr>
      <vt:lpstr>Capital Structure</vt:lpstr>
      <vt:lpstr>Capital Structure (D/E Ratio)</vt:lpstr>
      <vt:lpstr>Break-even &amp; FCF Analysis</vt:lpstr>
      <vt:lpstr>DCF Analysis</vt:lpstr>
      <vt:lpstr>DCF Analysis Cont.</vt:lpstr>
      <vt:lpstr>DCF Analysis Cont.</vt:lpstr>
      <vt:lpstr>DCF Analysis Cont.</vt:lpstr>
      <vt:lpstr>DCF Analysis Cont.</vt:lpstr>
      <vt:lpstr>DCF Analysis Cont.</vt:lpstr>
      <vt:lpstr>Stock Price Analysis  </vt:lpstr>
      <vt:lpstr>Stock Price Since IPO  </vt:lpstr>
      <vt:lpstr>Stock Price Growth  </vt:lpstr>
      <vt:lpstr>Year by Year Stock Price Highs and Lows</vt:lpstr>
      <vt:lpstr>Stock Price Moving Average Analysis</vt:lpstr>
      <vt:lpstr>Price/Earning Ratio 6 Years</vt:lpstr>
      <vt:lpstr>Index Analysis  </vt:lpstr>
      <vt:lpstr>Index Analysis  </vt:lpstr>
      <vt:lpstr>Competitor Index  </vt:lpstr>
      <vt:lpstr>CAC 40 Index  </vt:lpstr>
      <vt:lpstr>Europe Industry  </vt:lpstr>
      <vt:lpstr>US Hotel Industry  </vt:lpstr>
      <vt:lpstr>S&amp;P 500  </vt:lpstr>
      <vt:lpstr>SWOT Analysis  </vt:lpstr>
      <vt:lpstr>SWOT analysis  </vt:lpstr>
      <vt:lpstr>SWOT analysis 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Wang, XUE MING</cp:lastModifiedBy>
  <cp:revision>1</cp:revision>
  <dcterms:modified xsi:type="dcterms:W3CDTF">2023-08-14T20:47:46Z</dcterms:modified>
</cp:coreProperties>
</file>